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7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59" r:id="rId14"/>
    <p:sldId id="271" r:id="rId15"/>
    <p:sldId id="272" r:id="rId16"/>
    <p:sldId id="273" r:id="rId17"/>
    <p:sldId id="274" r:id="rId18"/>
    <p:sldId id="25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84"/>
  </p:normalViewPr>
  <p:slideViewPr>
    <p:cSldViewPr>
      <p:cViewPr>
        <p:scale>
          <a:sx n="84" d="100"/>
          <a:sy n="84" d="100"/>
        </p:scale>
        <p:origin x="2192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6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1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98C0-746E-4951-9BA3-42D18A10B1BF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16D4-C9BD-4123-BFC9-80AA833185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7" Type="http://schemas.openxmlformats.org/officeDocument/2006/relationships/image" Target="../media/image18.tiff"/><Relationship Id="rId8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Relationship Id="rId3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8458200" cy="1827634"/>
          </a:xfrm>
        </p:spPr>
        <p:txBody>
          <a:bodyPr>
            <a:noAutofit/>
          </a:bodyPr>
          <a:lstStyle/>
          <a:p>
            <a:r>
              <a:rPr lang="en-GB" sz="6000" dirty="0" smtClean="0"/>
              <a:t>Introducing</a:t>
            </a:r>
            <a:r>
              <a:rPr lang="en-GB" sz="6000" dirty="0" smtClean="0"/>
              <a:t> the 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Raspberry Pi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Nauru ICT Department</a:t>
            </a:r>
          </a:p>
          <a:p>
            <a:r>
              <a:rPr lang="en-GB" sz="3600" dirty="0" smtClean="0"/>
              <a:t>April 2016</a:t>
            </a:r>
            <a:endParaRPr lang="en-GB" sz="3600" dirty="0"/>
          </a:p>
        </p:txBody>
      </p:sp>
      <p:pic>
        <p:nvPicPr>
          <p:cNvPr id="1028" name="Picture 4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90" y="3284984"/>
            <a:ext cx="26226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Connections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5950085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GPIO - 40-pin general-purpose </a:t>
            </a:r>
            <a:r>
              <a:rPr lang="en-US" sz="2800" dirty="0" smtClean="0"/>
              <a:t>input output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03848" y="2339754"/>
            <a:ext cx="216024" cy="36103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826782" y="1196753"/>
            <a:ext cx="3969354" cy="998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Internals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50085"/>
            <a:ext cx="850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SOC – system on chip - Broadcom </a:t>
            </a:r>
            <a:r>
              <a:rPr lang="en-US" sz="2800" dirty="0" smtClean="0"/>
              <a:t>BCM2837</a:t>
            </a:r>
          </a:p>
          <a:p>
            <a:pPr algn="ctr"/>
            <a:r>
              <a:rPr lang="en-US" sz="2800" dirty="0" smtClean="0"/>
              <a:t>ARM 4-Core ARM Cortex-A53 at </a:t>
            </a:r>
            <a:r>
              <a:rPr lang="en-US" sz="2800" dirty="0"/>
              <a:t>1.2GHz </a:t>
            </a:r>
            <a:r>
              <a:rPr lang="en-US" sz="2800" dirty="0" smtClean="0"/>
              <a:t>– GPU -1GB Ram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07689" y="4077072"/>
            <a:ext cx="696159" cy="18730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507689" y="2457752"/>
            <a:ext cx="1848287" cy="147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Storage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50085"/>
            <a:ext cx="850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 SD card – 8GB recommend up to 64GB Class 10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40484" y="4166419"/>
            <a:ext cx="19148" cy="1783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43608" y="2996952"/>
            <a:ext cx="838215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I do with a Pi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Desktop Computer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0147"/>
            <a:ext cx="4427984" cy="33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I do with a Pi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Desktop Computer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Learn Programming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35" y="2726923"/>
            <a:ext cx="4651265" cy="2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8" y="1374861"/>
            <a:ext cx="1670142" cy="83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20449"/>
            <a:ext cx="3962400" cy="204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I do with a Pi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Desktop Computer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 Programming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Web Server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3512989"/>
            <a:ext cx="4032448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94772"/>
            <a:ext cx="2918856" cy="44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936" y="3755398"/>
            <a:ext cx="28702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1467969"/>
            <a:ext cx="1585218" cy="913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5576" y="2736662"/>
            <a:ext cx="2042442" cy="490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080" y="2021076"/>
            <a:ext cx="1489720" cy="14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I do with a Pi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Desktop Computer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 Programming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Web Server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Embedded Computing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" y="4597400"/>
            <a:ext cx="35941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750" y="1645690"/>
            <a:ext cx="40132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705" y="4032868"/>
            <a:ext cx="32893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5260823"/>
            <a:ext cx="2111678" cy="1581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386" y="3677689"/>
            <a:ext cx="2113564" cy="1583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471" y="3719232"/>
            <a:ext cx="2382416" cy="11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can I do with a Pi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Desktop Computer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Learn Programming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Web Server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Embedded Computing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Super Computing (HPC)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1558"/>
            <a:ext cx="4158580" cy="181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50" y="2896199"/>
            <a:ext cx="2942849" cy="3928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580" y="4129496"/>
            <a:ext cx="2082450" cy="269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073" y="1422521"/>
            <a:ext cx="2051720" cy="1484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436" y="1426531"/>
            <a:ext cx="1955563" cy="14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alwire.com/writeitfiles/debian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99" y="1412776"/>
            <a:ext cx="5232201" cy="25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OS</a:t>
            </a:r>
            <a:endParaRPr lang="en-GB" dirty="0"/>
          </a:p>
        </p:txBody>
      </p:sp>
      <p:pic>
        <p:nvPicPr>
          <p:cNvPr id="1026" name="Picture 2" descr="http://www.archlinux.org/static/logos/archlinux-logo-dark-12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534"/>
            <a:ext cx="4154055" cy="13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enit.senecac.on.ca/wiki/imgs/Raspi-remix-14-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" y="2551295"/>
            <a:ext cx="4057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aspbmc.com/wp-content/themes/raspbmc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3228"/>
            <a:ext cx="2007354" cy="20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xbmc-windows.de/wp-content/uploads/OpenELEC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7416"/>
            <a:ext cx="6096799" cy="14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Started!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24" y="3429000"/>
            <a:ext cx="5105543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7018"/>
            <a:ext cx="3463928" cy="26180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1960" y="2001643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Linux CL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Graphic Desktop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5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0"/>
            <a:ext cx="8458200" cy="182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What is a</a:t>
            </a:r>
            <a:br>
              <a:rPr lang="en-GB" sz="6000" dirty="0" smtClean="0"/>
            </a:br>
            <a:r>
              <a:rPr lang="en-GB" sz="6000" dirty="0" smtClean="0"/>
              <a:t>Raspberry Pi</a:t>
            </a:r>
            <a:endParaRPr lang="en-GB" sz="6000" dirty="0"/>
          </a:p>
        </p:txBody>
      </p:sp>
      <p:pic>
        <p:nvPicPr>
          <p:cNvPr id="4" name="Picture 4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6226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88840"/>
            <a:ext cx="51845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Credit Card sized computer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Low priced - $5 to $35 USD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8 Million sold to date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53 versions Banana Pi,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Designed for Education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Low Power usage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800" dirty="0" err="1" smtClean="0"/>
              <a:t>RPi</a:t>
            </a:r>
            <a:r>
              <a:rPr lang="en-US" sz="2800" dirty="0" smtClean="0"/>
              <a:t> 3 - 4 Core 64 Bit ARM CPU</a:t>
            </a:r>
          </a:p>
        </p:txBody>
      </p:sp>
    </p:spTree>
    <p:extLst>
      <p:ext uri="{BB962C8B-B14F-4D97-AF65-F5344CB8AC3E}">
        <p14:creationId xmlns:p14="http://schemas.microsoft.com/office/powerpoint/2010/main" val="36612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0"/>
            <a:ext cx="8458200" cy="182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What is a</a:t>
            </a:r>
            <a:br>
              <a:rPr lang="en-GB" sz="6000" dirty="0" smtClean="0"/>
            </a:br>
            <a:r>
              <a:rPr lang="en-GB" sz="6000" dirty="0" smtClean="0"/>
              <a:t>Raspberry Pi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3133879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96" y="1953048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More </a:t>
            </a:r>
            <a:r>
              <a:rPr lang="en-US" sz="2800" dirty="0"/>
              <a:t>p</a:t>
            </a:r>
            <a:r>
              <a:rPr lang="en-US" sz="2800" dirty="0" smtClean="0"/>
              <a:t>owerful than a CRAY supercomputer 1988 era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0728"/>
              </p:ext>
            </p:extLst>
          </p:nvPr>
        </p:nvGraphicFramePr>
        <p:xfrm>
          <a:off x="372952" y="3461080"/>
          <a:ext cx="4587984" cy="2727653"/>
        </p:xfrm>
        <a:graphic>
          <a:graphicData uri="http://schemas.openxmlformats.org/drawingml/2006/table">
            <a:tbl>
              <a:tblPr/>
              <a:tblGrid>
                <a:gridCol w="1529328"/>
                <a:gridCol w="1529328"/>
                <a:gridCol w="1529328"/>
              </a:tblGrid>
              <a:tr h="4467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Item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Cray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Raspberry </a:t>
                      </a:r>
                      <a:r>
                        <a:rPr lang="en-US" dirty="0" smtClean="0">
                          <a:effectLst/>
                        </a:rPr>
                        <a:t>Pi</a:t>
                      </a:r>
                      <a:r>
                        <a:rPr lang="en-US" baseline="0" dirty="0" smtClean="0">
                          <a:effectLst/>
                        </a:rPr>
                        <a:t> 3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3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Price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$8m </a:t>
                      </a:r>
                      <a:r>
                        <a:rPr lang="en-US" dirty="0">
                          <a:effectLst/>
                        </a:rPr>
                        <a:t>(1988)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$35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CPUs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3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Word size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32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effectLst/>
                        </a:rPr>
                        <a:t>64</a:t>
                      </a:r>
                      <a:endParaRPr lang="is-I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3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RAM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64MB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 smtClean="0">
                          <a:effectLst/>
                        </a:rPr>
                        <a:t>1GB</a:t>
                      </a:r>
                      <a:endParaRPr lang="is-I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673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Cooling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Air cooled, </a:t>
                      </a:r>
                      <a:r>
                        <a:rPr lang="en-US" dirty="0" err="1" smtClean="0">
                          <a:effectLst/>
                        </a:rPr>
                        <a:t>heatsinks</a:t>
                      </a:r>
                      <a:r>
                        <a:rPr lang="en-US" dirty="0" smtClean="0">
                          <a:effectLst/>
                        </a:rPr>
                        <a:t>, </a:t>
                      </a:r>
                      <a:r>
                        <a:rPr lang="en-US" dirty="0">
                          <a:effectLst/>
                        </a:rPr>
                        <a:t>fans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Air cooled, no </a:t>
                      </a:r>
                      <a:r>
                        <a:rPr lang="en-US" dirty="0" err="1" smtClean="0">
                          <a:effectLst/>
                        </a:rPr>
                        <a:t>heatsink</a:t>
                      </a:r>
                      <a:r>
                        <a:rPr lang="en-US" baseline="0" dirty="0" smtClean="0">
                          <a:effectLst/>
                        </a:rPr>
                        <a:t> or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fan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flipV="1">
            <a:off x="1315021" y="1830011"/>
            <a:ext cx="63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9740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0"/>
            <a:ext cx="8458200" cy="1827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Raspberry Pi 3</a:t>
            </a:r>
            <a:endParaRPr lang="en-GB" sz="6000" dirty="0"/>
          </a:p>
        </p:txBody>
      </p:sp>
      <p:pic>
        <p:nvPicPr>
          <p:cNvPr id="5" name="Picture 4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- Power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860739"/>
            <a:ext cx="4975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5v micro USB power connection Just like your mobile phone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52618" y="5636449"/>
            <a:ext cx="576064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07704" y="4869160"/>
            <a:ext cx="79208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A/V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1060" y="5738227"/>
            <a:ext cx="4975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HDMI - Video &amp; Audio - Works with modern TV and Monitors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275856" y="5749425"/>
            <a:ext cx="435204" cy="4658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058253" y="3933056"/>
            <a:ext cx="1513745" cy="1725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Connections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9457" y="5950085"/>
            <a:ext cx="29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Four USB 2.0 ports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31397" y="4233987"/>
            <a:ext cx="124979" cy="17160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174697" y="1333184"/>
            <a:ext cx="1781679" cy="27438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Connections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950085"/>
            <a:ext cx="545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10/100 Ethernet </a:t>
            </a:r>
            <a:r>
              <a:rPr lang="en-US" sz="2800" dirty="0" smtClean="0"/>
              <a:t>connectivity RJ45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80112" y="5517232"/>
            <a:ext cx="936104" cy="5760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66341" y="3997134"/>
            <a:ext cx="1890035" cy="14297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Basics – Connections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" y="1052736"/>
            <a:ext cx="7359189" cy="4808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98063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WiFi - 2.4GHz </a:t>
            </a:r>
            <a:r>
              <a:rPr lang="en-US" sz="2800" dirty="0"/>
              <a:t>802.11n </a:t>
            </a:r>
            <a:r>
              <a:rPr lang="en-US" sz="2800" dirty="0" smtClean="0"/>
              <a:t>wireless and Bluetooth 4.1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43608" y="2880673"/>
            <a:ext cx="349695" cy="30694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59632" y="1844823"/>
            <a:ext cx="792088" cy="864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upload.wikimedia.org/wikipedia/en/thumb/c/cb/Raspberry_Pi_Logo.svg/1000px-Raspberry_Pi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58" y="265745"/>
            <a:ext cx="794153" cy="10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293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Introducing the  Raspberry Pi</vt:lpstr>
      <vt:lpstr>PowerPoint Presentation</vt:lpstr>
      <vt:lpstr>PowerPoint Presentation</vt:lpstr>
      <vt:lpstr>PowerPoint Presentation</vt:lpstr>
      <vt:lpstr>The Basics - Power</vt:lpstr>
      <vt:lpstr>The Basics – A/V</vt:lpstr>
      <vt:lpstr>The Basics – Connections</vt:lpstr>
      <vt:lpstr>The Basics – Connections</vt:lpstr>
      <vt:lpstr>The Basics – Connections</vt:lpstr>
      <vt:lpstr>The Basics – Connections</vt:lpstr>
      <vt:lpstr>The Basics – Internals</vt:lpstr>
      <vt:lpstr>The Basics – Storage</vt:lpstr>
      <vt:lpstr>So what can I do with a Pi?</vt:lpstr>
      <vt:lpstr>So what can I do with a Pi?</vt:lpstr>
      <vt:lpstr>So what can I do with a Pi?</vt:lpstr>
      <vt:lpstr>So what can I do with a Pi?</vt:lpstr>
      <vt:lpstr>So what can I do with a Pi?</vt:lpstr>
      <vt:lpstr>The OS</vt:lpstr>
      <vt:lpstr>Get Started!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 Raspberry Pi</dc:title>
  <dc:subject/>
  <dc:creator>Bruce Baikie</dc:creator>
  <cp:keywords/>
  <dc:description/>
  <cp:lastModifiedBy>Bruce Baikie</cp:lastModifiedBy>
  <cp:revision>65</cp:revision>
  <dcterms:created xsi:type="dcterms:W3CDTF">2012-06-06T10:34:17Z</dcterms:created>
  <dcterms:modified xsi:type="dcterms:W3CDTF">2016-04-05T03:01:12Z</dcterms:modified>
  <cp:category/>
</cp:coreProperties>
</file>